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eb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42"/>
  </p:notesMasterIdLst>
  <p:handoutMasterIdLst>
    <p:handoutMasterId r:id="rId43"/>
  </p:handoutMasterIdLst>
  <p:sldIdLst>
    <p:sldId id="309" r:id="rId4"/>
    <p:sldId id="312" r:id="rId5"/>
    <p:sldId id="256" r:id="rId6"/>
    <p:sldId id="301" r:id="rId7"/>
    <p:sldId id="300" r:id="rId8"/>
    <p:sldId id="303" r:id="rId9"/>
    <p:sldId id="302" r:id="rId10"/>
    <p:sldId id="260" r:id="rId11"/>
    <p:sldId id="305" r:id="rId12"/>
    <p:sldId id="281" r:id="rId13"/>
    <p:sldId id="270" r:id="rId14"/>
    <p:sldId id="306" r:id="rId15"/>
    <p:sldId id="314" r:id="rId16"/>
    <p:sldId id="304" r:id="rId17"/>
    <p:sldId id="261" r:id="rId18"/>
    <p:sldId id="264" r:id="rId19"/>
    <p:sldId id="265" r:id="rId20"/>
    <p:sldId id="285" r:id="rId21"/>
    <p:sldId id="267" r:id="rId22"/>
    <p:sldId id="289" r:id="rId23"/>
    <p:sldId id="282" r:id="rId24"/>
    <p:sldId id="283" r:id="rId25"/>
    <p:sldId id="284" r:id="rId26"/>
    <p:sldId id="307" r:id="rId27"/>
    <p:sldId id="308" r:id="rId28"/>
    <p:sldId id="268" r:id="rId29"/>
    <p:sldId id="269" r:id="rId30"/>
    <p:sldId id="272" r:id="rId31"/>
    <p:sldId id="274" r:id="rId32"/>
    <p:sldId id="279" r:id="rId33"/>
    <p:sldId id="280" r:id="rId34"/>
    <p:sldId id="290" r:id="rId35"/>
    <p:sldId id="291" r:id="rId36"/>
    <p:sldId id="292" r:id="rId37"/>
    <p:sldId id="296" r:id="rId38"/>
    <p:sldId id="297" r:id="rId39"/>
    <p:sldId id="298" r:id="rId40"/>
    <p:sldId id="313" r:id="rId4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A3"/>
    <a:srgbClr val="F7F8FF"/>
    <a:srgbClr val="569CD6"/>
    <a:srgbClr val="E90613"/>
    <a:srgbClr val="E30613"/>
    <a:srgbClr val="00297A"/>
    <a:srgbClr val="FF9E2C"/>
    <a:srgbClr val="F2F2F2"/>
    <a:srgbClr val="803B8D"/>
    <a:srgbClr val="FF2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2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59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BECF27A-AE9E-B941-B42A-271F3FA78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C566DB-AD23-DF48-8E5E-D3F9D6EA5B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711B72-1EDC-47A5-8A28-110AE330261E}" type="datetime1">
              <a:rPr lang="pt-BR" smtClean="0"/>
              <a:t>18/02/2021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8F551D-931C-3745-A4DC-B411CA557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C62263-7945-B846-B201-EC6C1AF72A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5132B4D-A39A-684C-A994-C0610914F2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272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97123-76C9-479E-9881-A6DA34FD2948}" type="datetimeFigureOut">
              <a:rPr lang="pt-BR" smtClean="0"/>
              <a:t>18/02/2021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F3BF2-0284-4A71-9CB8-51116B1E4A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91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webp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9" name="Semicírculo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Semicírculo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Semicírculo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Semicírculo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Semicírculo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Semicírculo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Semicírculo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3" name="Espaço Reservado para Conteúdo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pt-BR" sz="7200" b="1"/>
              <a:t>2</a:t>
            </a:r>
            <a:endParaRPr lang="pt-BR" dirty="0"/>
          </a:p>
        </p:txBody>
      </p:sp>
      <p:sp>
        <p:nvSpPr>
          <p:cNvPr id="54" name="Espaço Reservado para Conteúdo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pt-BR" sz="7200" b="1"/>
              <a:t>3</a:t>
            </a:r>
            <a:endParaRPr lang="pt-BR" dirty="0"/>
          </a:p>
        </p:txBody>
      </p:sp>
      <p:sp>
        <p:nvSpPr>
          <p:cNvPr id="55" name="Espaço Reservado para Conteúdo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pt-BR" sz="7200" b="1" dirty="0"/>
              <a:t>1</a:t>
            </a:r>
            <a:endParaRPr lang="pt-BR" dirty="0"/>
          </a:p>
        </p:txBody>
      </p:sp>
      <p:sp>
        <p:nvSpPr>
          <p:cNvPr id="56" name="Espaço Reservado para Conteúdo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pt-BR" sz="7200" b="1"/>
              <a:t>4</a:t>
            </a:r>
            <a:endParaRPr lang="pt-BR" dirty="0"/>
          </a:p>
        </p:txBody>
      </p:sp>
      <p:sp>
        <p:nvSpPr>
          <p:cNvPr id="57" name="Espaço Reservado para Conteúdo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 rtl="0"/>
            <a:r>
              <a:rPr lang="pt-BR" sz="7200" b="1"/>
              <a:t>5</a:t>
            </a:r>
            <a:endParaRPr lang="pt-BR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4" name="Espaço Reservado para Conteúdo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5" name="Espaço Reservado para Conteúdo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6" name="Espaço Reservado para Conteúdo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7" name="Espaço Reservado para Conteúdo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8" name="Espaço Reservado para Conteúdo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049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ML e C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65" descr="C:\_Dados\_Imagens\Logos\Html_5.png"/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127" y="600365"/>
            <a:ext cx="255132" cy="28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Imagem 6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43027" y="6069872"/>
            <a:ext cx="627107" cy="459440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0873" y="3076771"/>
            <a:ext cx="1143985" cy="418270"/>
          </a:xfrm>
          <a:prstGeom prst="rect">
            <a:avLst/>
          </a:prstGeom>
        </p:spPr>
      </p:pic>
      <p:sp>
        <p:nvSpPr>
          <p:cNvPr id="2" name="Retângulo Arredondado 1"/>
          <p:cNvSpPr/>
          <p:nvPr userDrawn="1"/>
        </p:nvSpPr>
        <p:spPr>
          <a:xfrm>
            <a:off x="0" y="6731726"/>
            <a:ext cx="12192000" cy="1262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800" b="1" dirty="0">
                <a:solidFill>
                  <a:schemeClr val="bg1">
                    <a:lumMod val="75000"/>
                  </a:schemeClr>
                </a:solidFill>
              </a:rPr>
              <a:t>Programação Web </a:t>
            </a:r>
            <a:r>
              <a:rPr lang="pt-BR" sz="800" b="1" baseline="0" dirty="0">
                <a:solidFill>
                  <a:schemeClr val="bg1">
                    <a:lumMod val="75000"/>
                  </a:schemeClr>
                </a:solidFill>
              </a:rPr>
              <a:t>    |    Emmanuel Moreira</a:t>
            </a:r>
            <a:endParaRPr lang="pt-BR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 userDrawn="1"/>
        </p:nvSpPr>
        <p:spPr>
          <a:xfrm>
            <a:off x="1" y="-1"/>
            <a:ext cx="12192000" cy="557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614" y="1075116"/>
            <a:ext cx="194020" cy="2818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59" y="1549867"/>
            <a:ext cx="280800" cy="280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82" y="2050315"/>
            <a:ext cx="397358" cy="2808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634" y="4423541"/>
            <a:ext cx="324000" cy="2808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180" y="4803013"/>
            <a:ext cx="280800" cy="280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17282" y="5472951"/>
            <a:ext cx="520000" cy="280800"/>
          </a:xfrm>
          <a:prstGeom prst="rect">
            <a:avLst/>
          </a:prstGeom>
        </p:spPr>
      </p:pic>
      <p:graphicFrame>
        <p:nvGraphicFramePr>
          <p:cNvPr id="14" name="Objeto 1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99246154"/>
              </p:ext>
            </p:extLst>
          </p:nvPr>
        </p:nvGraphicFramePr>
        <p:xfrm>
          <a:off x="92075" y="92075"/>
          <a:ext cx="6111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11" imgW="610920" imgH="437760" progId="Package">
                  <p:embed/>
                </p:oleObj>
              </mc:Choice>
              <mc:Fallback>
                <p:oleObj name="Objeto de Shell de Gerenciador" showAsIcon="1" r:id="rId11" imgW="61092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1118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1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ientacao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64660" y="3091414"/>
            <a:ext cx="1143985" cy="418270"/>
          </a:xfrm>
          <a:prstGeom prst="rect">
            <a:avLst/>
          </a:prstGeom>
        </p:spPr>
      </p:pic>
      <p:sp>
        <p:nvSpPr>
          <p:cNvPr id="2" name="Retângulo Arredondado 1"/>
          <p:cNvSpPr/>
          <p:nvPr userDrawn="1"/>
        </p:nvSpPr>
        <p:spPr>
          <a:xfrm>
            <a:off x="0" y="6731726"/>
            <a:ext cx="12192000" cy="1262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800" b="1" dirty="0">
                <a:solidFill>
                  <a:schemeClr val="bg1">
                    <a:lumMod val="75000"/>
                  </a:schemeClr>
                </a:solidFill>
              </a:rPr>
              <a:t>Programação Orientada a Objetos</a:t>
            </a:r>
            <a:r>
              <a:rPr lang="pt-BR" sz="800" b="1" baseline="0" dirty="0">
                <a:solidFill>
                  <a:schemeClr val="bg1">
                    <a:lumMod val="75000"/>
                  </a:schemeClr>
                </a:solidFill>
              </a:rPr>
              <a:t>    |    Emmanuel Moreira</a:t>
            </a:r>
            <a:endParaRPr lang="pt-BR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 userDrawn="1"/>
        </p:nvSpPr>
        <p:spPr>
          <a:xfrm>
            <a:off x="1" y="-1"/>
            <a:ext cx="12192000" cy="557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34" y="6058064"/>
            <a:ext cx="673662" cy="6736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943" y="557348"/>
            <a:ext cx="325844" cy="5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nda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0874" y="3221248"/>
            <a:ext cx="1143985" cy="418270"/>
          </a:xfrm>
          <a:prstGeom prst="rect">
            <a:avLst/>
          </a:prstGeom>
        </p:spPr>
      </p:pic>
      <p:sp>
        <p:nvSpPr>
          <p:cNvPr id="2" name="Retângulo Arredondado 1"/>
          <p:cNvSpPr/>
          <p:nvPr userDrawn="1"/>
        </p:nvSpPr>
        <p:spPr>
          <a:xfrm>
            <a:off x="0" y="6731726"/>
            <a:ext cx="12192000" cy="1262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800" b="1" dirty="0">
                <a:solidFill>
                  <a:schemeClr val="bg1">
                    <a:lumMod val="75000"/>
                  </a:schemeClr>
                </a:solidFill>
              </a:rPr>
              <a:t>Fundamentos da Computação</a:t>
            </a:r>
            <a:r>
              <a:rPr lang="pt-BR" sz="800" b="1" baseline="0" dirty="0">
                <a:solidFill>
                  <a:schemeClr val="bg1">
                    <a:lumMod val="75000"/>
                  </a:schemeClr>
                </a:solidFill>
              </a:rPr>
              <a:t>    |    Emmanuel Moreira</a:t>
            </a:r>
            <a:endParaRPr lang="pt-BR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 userDrawn="1"/>
        </p:nvSpPr>
        <p:spPr>
          <a:xfrm>
            <a:off x="1" y="-1"/>
            <a:ext cx="12192000" cy="557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075" y="585256"/>
            <a:ext cx="686926" cy="64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875" y="6055818"/>
            <a:ext cx="459980" cy="64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227" y="1300936"/>
            <a:ext cx="486358" cy="648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53102" y="5277394"/>
            <a:ext cx="37085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nda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02035" y="3564451"/>
            <a:ext cx="1143985" cy="418270"/>
          </a:xfrm>
          <a:prstGeom prst="rect">
            <a:avLst/>
          </a:prstGeom>
        </p:spPr>
      </p:pic>
      <p:sp>
        <p:nvSpPr>
          <p:cNvPr id="2" name="Retângulo Arredondado 1"/>
          <p:cNvSpPr/>
          <p:nvPr userDrawn="1"/>
        </p:nvSpPr>
        <p:spPr>
          <a:xfrm>
            <a:off x="0" y="6731726"/>
            <a:ext cx="12192000" cy="1262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800" b="1" dirty="0">
                <a:solidFill>
                  <a:schemeClr val="bg1">
                    <a:lumMod val="75000"/>
                  </a:schemeClr>
                </a:solidFill>
              </a:rPr>
              <a:t>Desenvolvimento</a:t>
            </a:r>
            <a:r>
              <a:rPr lang="pt-BR" sz="800" b="1" baseline="0" dirty="0">
                <a:solidFill>
                  <a:schemeClr val="bg1">
                    <a:lumMod val="75000"/>
                  </a:schemeClr>
                </a:solidFill>
              </a:rPr>
              <a:t> Mobile   |    Emmanuel Moreira</a:t>
            </a:r>
            <a:endParaRPr lang="pt-BR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 userDrawn="1"/>
        </p:nvSpPr>
        <p:spPr>
          <a:xfrm>
            <a:off x="1" y="-1"/>
            <a:ext cx="12192000" cy="557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070" y="6143757"/>
            <a:ext cx="482945" cy="5408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730" y="604419"/>
            <a:ext cx="400594" cy="40059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70201" y="1220777"/>
            <a:ext cx="421799" cy="3652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107" y="5407743"/>
            <a:ext cx="537908" cy="53790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18" y="1741003"/>
            <a:ext cx="535033" cy="5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nco de D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10874" y="3145060"/>
            <a:ext cx="1143985" cy="418270"/>
          </a:xfrm>
          <a:prstGeom prst="rect">
            <a:avLst/>
          </a:prstGeom>
        </p:spPr>
      </p:pic>
      <p:sp>
        <p:nvSpPr>
          <p:cNvPr id="2" name="Retângulo Arredondado 1"/>
          <p:cNvSpPr/>
          <p:nvPr userDrawn="1"/>
        </p:nvSpPr>
        <p:spPr>
          <a:xfrm>
            <a:off x="0" y="6731726"/>
            <a:ext cx="12192000" cy="1262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800" b="1" dirty="0">
                <a:solidFill>
                  <a:schemeClr val="bg1">
                    <a:lumMod val="75000"/>
                  </a:schemeClr>
                </a:solidFill>
              </a:rPr>
              <a:t>Banco de Dados</a:t>
            </a:r>
            <a:r>
              <a:rPr lang="pt-BR" sz="800" b="1" baseline="0" dirty="0">
                <a:solidFill>
                  <a:schemeClr val="bg1">
                    <a:lumMod val="75000"/>
                  </a:schemeClr>
                </a:solidFill>
              </a:rPr>
              <a:t>    |    Emmanuel Moreira</a:t>
            </a:r>
            <a:endParaRPr lang="pt-BR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 userDrawn="1"/>
        </p:nvSpPr>
        <p:spPr>
          <a:xfrm>
            <a:off x="1" y="-1"/>
            <a:ext cx="12192000" cy="55734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Rotei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uxograma: Atraso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5" name="Fluxograma: Atraso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  <a:prstGeom prst="rect">
            <a:avLst/>
          </a:prstGeom>
        </p:spPr>
        <p:txBody>
          <a:bodyPr lIns="0" tIns="0" rIns="0" bIns="0" rtlCol="0"/>
          <a:lstStyle>
            <a:lvl1pPr>
              <a:defRPr/>
            </a:lvl1pPr>
          </a:lstStyle>
          <a:p>
            <a:pPr rtl="0"/>
            <a:r>
              <a:rPr lang="pt-BR" noProof="0" dirty="0"/>
              <a:t>CLIQUE PARA EDITAR</a:t>
            </a:r>
            <a:br>
              <a:rPr lang="pt-BR" noProof="0" dirty="0"/>
            </a:br>
            <a:r>
              <a:rPr lang="pt-BR" noProof="0" dirty="0"/>
              <a:t>TÍTULO MESTRE</a:t>
            </a:r>
            <a:br>
              <a:rPr lang="pt-BR" noProof="0" dirty="0"/>
            </a:br>
            <a:r>
              <a:rPr lang="pt-BR" noProof="0" dirty="0"/>
              <a:t>ESTILO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20XX-20XX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 dirty="0"/>
              <a:t>Plano de três anos</a:t>
            </a:r>
          </a:p>
        </p:txBody>
      </p:sp>
      <p:sp>
        <p:nvSpPr>
          <p:cNvPr id="106" name="Espaço Reservado para Imagem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prstGeom prst="rect">
            <a:avLst/>
          </a:prstGeom>
          <a:ln w="3556">
            <a:solidFill>
              <a:srgbClr val="454D55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08" name="Espaço Reservado para Texto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/>
              <a:t>20XX</a:t>
            </a:r>
          </a:p>
        </p:txBody>
      </p:sp>
      <p:sp>
        <p:nvSpPr>
          <p:cNvPr id="44" name="Espaço Reservado para Texto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T1</a:t>
            </a:r>
          </a:p>
        </p:txBody>
      </p:sp>
      <p:sp>
        <p:nvSpPr>
          <p:cNvPr id="80" name="Espaço Reservado para Texto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81" name="Espaço Reservado para Texto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50" name="Espaço Reservado para Texto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T2</a:t>
            </a:r>
          </a:p>
        </p:txBody>
      </p:sp>
      <p:sp>
        <p:nvSpPr>
          <p:cNvPr id="82" name="Espaço Reservado para Texto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83" name="Espaço Reservado para Texto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49" name="Espaço Reservado para Texto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T3</a:t>
            </a:r>
          </a:p>
        </p:txBody>
      </p:sp>
      <p:sp>
        <p:nvSpPr>
          <p:cNvPr id="84" name="Espaço Reservado para Texto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85" name="Espaço Reservado para Texto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46" name="Espaço Reservado para Texto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T4</a:t>
            </a:r>
          </a:p>
        </p:txBody>
      </p:sp>
      <p:sp>
        <p:nvSpPr>
          <p:cNvPr id="86" name="Espaço Reservado para Texto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87" name="Espaço Reservado para Texto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73" name="Espaço Reservado para Texto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/>
              <a:t>20XX</a:t>
            </a:r>
          </a:p>
        </p:txBody>
      </p:sp>
      <p:sp>
        <p:nvSpPr>
          <p:cNvPr id="57" name="Espaço Reservado para Texto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T1</a:t>
            </a:r>
          </a:p>
        </p:txBody>
      </p:sp>
      <p:sp>
        <p:nvSpPr>
          <p:cNvPr id="94" name="Espaço Reservado para Texto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95" name="Espaço Reservado para Texto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58" name="Espaço Reservado para Texto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T2</a:t>
            </a:r>
          </a:p>
        </p:txBody>
      </p:sp>
      <p:sp>
        <p:nvSpPr>
          <p:cNvPr id="90" name="Espaço Reservado para Texto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91" name="Espaço Reservado para Texto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59" name="Espaço Reservado para Texto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T3</a:t>
            </a:r>
          </a:p>
        </p:txBody>
      </p:sp>
      <p:sp>
        <p:nvSpPr>
          <p:cNvPr id="92" name="Espaço Reservado para Texto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93" name="Espaço Reservado para Texto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56" name="Espaço Reservado para Texto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T4</a:t>
            </a:r>
          </a:p>
        </p:txBody>
      </p:sp>
      <p:sp>
        <p:nvSpPr>
          <p:cNvPr id="88" name="Espaço Reservado para Texto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89" name="Espaço Reservado para Texto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75" name="Espaço Reservado para Texto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/>
              <a:t>20XX</a:t>
            </a:r>
          </a:p>
        </p:txBody>
      </p:sp>
      <p:sp>
        <p:nvSpPr>
          <p:cNvPr id="60" name="Espaço Reservado para Texto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T1</a:t>
            </a:r>
          </a:p>
        </p:txBody>
      </p:sp>
      <p:sp>
        <p:nvSpPr>
          <p:cNvPr id="96" name="Espaço Reservado para Texto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97" name="Espaço Reservado para Texto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63" name="Espaço Reservado para Texto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T2</a:t>
            </a:r>
          </a:p>
        </p:txBody>
      </p:sp>
      <p:sp>
        <p:nvSpPr>
          <p:cNvPr id="100" name="Espaço Reservado para Texto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101" name="Espaço Reservado para Texto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62" name="Espaço Reservado para Texto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T3</a:t>
            </a:r>
          </a:p>
        </p:txBody>
      </p:sp>
      <p:sp>
        <p:nvSpPr>
          <p:cNvPr id="98" name="Espaço Reservado para Texto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99" name="Espaço Reservado para Texto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61" name="Espaço Reservado para Texto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T4</a:t>
            </a:r>
          </a:p>
        </p:txBody>
      </p:sp>
      <p:sp>
        <p:nvSpPr>
          <p:cNvPr id="102" name="Espaço Reservado para Texto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TÍTULO DO MARCO</a:t>
            </a:r>
          </a:p>
        </p:txBody>
      </p:sp>
      <p:sp>
        <p:nvSpPr>
          <p:cNvPr id="103" name="Espaço Reservado para Texto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Descrição do marco</a:t>
            </a:r>
          </a:p>
        </p:txBody>
      </p:sp>
      <p:sp>
        <p:nvSpPr>
          <p:cNvPr id="110" name="Espaço Reservado para Texto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rtlCol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 rtlCol="0"/>
          <a:lstStyle/>
          <a:p>
            <a:pPr rtl="0"/>
            <a:fld id="{19E0181C-26E3-45C7-B40A-FF7274FBD8A3}" type="datetime1">
              <a:rPr lang="pt-BR" noProof="0" smtClean="0"/>
              <a:t>18/02/2021</a:t>
            </a:fld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rtlCol="0"/>
          <a:lstStyle/>
          <a:p>
            <a:pPr rtl="0"/>
            <a:fld id="{93C1428B-5ACF-4E79-A091-05E2328DA7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723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523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99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sis4.com/brModelo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3.jpeg"/><Relationship Id="rId7" Type="http://schemas.openxmlformats.org/officeDocument/2006/relationships/image" Target="../media/image36.sv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5BFEC4B-4DB3-2F46-B6DC-09A874A45168}"/>
              </a:ext>
            </a:extLst>
          </p:cNvPr>
          <p:cNvSpPr txBox="1"/>
          <p:nvPr/>
        </p:nvSpPr>
        <p:spPr>
          <a:xfrm>
            <a:off x="5439104" y="895287"/>
            <a:ext cx="56444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/>
              <a:t>O Show </a:t>
            </a:r>
          </a:p>
          <a:p>
            <a:pPr algn="ctr"/>
            <a:r>
              <a:rPr lang="pt-BR" sz="6600" dirty="0"/>
              <a:t>já vai começar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A97047-3502-D747-95E4-DAD04655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23" y="4800600"/>
            <a:ext cx="3162335" cy="1813692"/>
          </a:xfrm>
          <a:prstGeom prst="rect">
            <a:avLst/>
          </a:prstGeom>
        </p:spPr>
      </p:pic>
      <p:pic>
        <p:nvPicPr>
          <p:cNvPr id="3074" name="Picture 2" descr="SQL e Banco de Dados para Iniciantes Passo a Passo">
            <a:extLst>
              <a:ext uri="{FF2B5EF4-FFF2-40B4-BE49-F238E27FC236}">
                <a16:creationId xmlns:a16="http://schemas.microsoft.com/office/drawing/2014/main" id="{4EC2FE64-1729-3B41-95BA-7F42CBE0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348"/>
            <a:ext cx="5009332" cy="26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08FC44D-40CC-7940-9F86-BF0016829AEC}"/>
              </a:ext>
            </a:extLst>
          </p:cNvPr>
          <p:cNvSpPr/>
          <p:nvPr/>
        </p:nvSpPr>
        <p:spPr>
          <a:xfrm>
            <a:off x="4154135" y="0"/>
            <a:ext cx="2834430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3200" b="1" kern="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97458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35677" y="0"/>
            <a:ext cx="1692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Entidade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26135" y="1211360"/>
            <a:ext cx="112863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Entidade</a:t>
            </a:r>
          </a:p>
          <a:p>
            <a:pPr algn="ctr"/>
            <a:r>
              <a:rPr lang="pt-BR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=</a:t>
            </a:r>
          </a:p>
          <a:p>
            <a:pPr algn="ctr"/>
            <a:r>
              <a:rPr lang="pt-BR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Conjunto de objetos da realidade modelada sobre os quais </a:t>
            </a:r>
          </a:p>
          <a:p>
            <a:pPr algn="ctr"/>
            <a:r>
              <a:rPr lang="pt-BR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deseja-se informações no banco de dados</a:t>
            </a:r>
            <a:endParaRPr lang="pt-BR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997A02-6864-0B43-A31A-5CE4FD09C9B5}"/>
              </a:ext>
            </a:extLst>
          </p:cNvPr>
          <p:cNvSpPr/>
          <p:nvPr/>
        </p:nvSpPr>
        <p:spPr>
          <a:xfrm>
            <a:off x="609599" y="3429000"/>
            <a:ext cx="92833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Entidade isoladamente pouco informa.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É necessário atribuir propriedades às entidades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Em um modelo ER, propriedades são especificadas através de:</a:t>
            </a:r>
          </a:p>
          <a:p>
            <a:r>
              <a:rPr lang="pt-BR" sz="2400" dirty="0"/>
              <a:t>	– Relacionamentos</a:t>
            </a:r>
          </a:p>
          <a:p>
            <a:r>
              <a:rPr lang="pt-BR" sz="2400" dirty="0"/>
              <a:t>	– Atributos</a:t>
            </a:r>
          </a:p>
          <a:p>
            <a:r>
              <a:rPr lang="pt-BR" sz="2400" dirty="0"/>
              <a:t>	– Generalizações/especializações</a:t>
            </a:r>
          </a:p>
        </p:txBody>
      </p:sp>
    </p:spTree>
    <p:extLst>
      <p:ext uri="{BB962C8B-B14F-4D97-AF65-F5344CB8AC3E}">
        <p14:creationId xmlns:p14="http://schemas.microsoft.com/office/powerpoint/2010/main" val="141999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36957" y="-11960"/>
            <a:ext cx="4342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Atributos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37257" y="783645"/>
            <a:ext cx="8166018" cy="467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Dado que é associado a uma entidade ou relacionamento.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EEE553E-6834-4873-8B89-9FECA1BE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7" y="1403401"/>
            <a:ext cx="3855066" cy="45047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3ACBF15-B5D5-40E9-83D5-5C641488133E}"/>
              </a:ext>
            </a:extLst>
          </p:cNvPr>
          <p:cNvSpPr/>
          <p:nvPr/>
        </p:nvSpPr>
        <p:spPr>
          <a:xfrm rot="7597645">
            <a:off x="3733834" y="3240492"/>
            <a:ext cx="2797401" cy="612239"/>
          </a:xfrm>
          <a:prstGeom prst="rightArrow">
            <a:avLst/>
          </a:prstGeom>
          <a:solidFill>
            <a:srgbClr val="004EA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7FB434-32F6-444A-AE2A-F21D2E4D46B4}"/>
              </a:ext>
            </a:extLst>
          </p:cNvPr>
          <p:cNvSpPr txBox="1"/>
          <p:nvPr/>
        </p:nvSpPr>
        <p:spPr>
          <a:xfrm>
            <a:off x="6575367" y="1251274"/>
            <a:ext cx="519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atributo é Genérico, não tem valor. Os valores </a:t>
            </a:r>
          </a:p>
          <a:p>
            <a:r>
              <a:rPr lang="pt-BR" dirty="0"/>
              <a:t>São </a:t>
            </a:r>
            <a:r>
              <a:rPr lang="pt-BR" dirty="0" err="1"/>
              <a:t>setados</a:t>
            </a:r>
            <a:r>
              <a:rPr lang="pt-BR" dirty="0"/>
              <a:t> na instância da entidade. 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857575F-03E0-44C3-9A17-03464F832D17}"/>
              </a:ext>
            </a:extLst>
          </p:cNvPr>
          <p:cNvSpPr/>
          <p:nvPr/>
        </p:nvSpPr>
        <p:spPr>
          <a:xfrm rot="5400000">
            <a:off x="8229600" y="1911928"/>
            <a:ext cx="887383" cy="124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589CB888-7502-4BA7-8AAB-B10A7187F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57640"/>
              </p:ext>
            </p:extLst>
          </p:nvPr>
        </p:nvGraphicFramePr>
        <p:xfrm>
          <a:off x="6198106" y="4853090"/>
          <a:ext cx="5000731" cy="1420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73564852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16232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91208693"/>
                    </a:ext>
                  </a:extLst>
                </a:gridCol>
                <a:gridCol w="1232218">
                  <a:extLst>
                    <a:ext uri="{9D8B030D-6E8A-4147-A177-3AD203B41FA5}">
                      <a16:colId xmlns:a16="http://schemas.microsoft.com/office/drawing/2014/main" val="103082261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400697199"/>
                    </a:ext>
                  </a:extLst>
                </a:gridCol>
              </a:tblGrid>
              <a:tr h="308392">
                <a:tc>
                  <a:txBody>
                    <a:bodyPr/>
                    <a:lstStyle/>
                    <a:p>
                      <a:r>
                        <a:rPr lang="pt-BR" sz="1200" dirty="0"/>
                        <a:t>ABC1B34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Branco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Fiat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6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BRA2E19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488 pista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Ferrari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24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BEE4R22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Amarelo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Aventador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Lamborghini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960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dirty="0"/>
                        <a:t>FP4T71Q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Grafite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Mustang Boss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750702"/>
                  </a:ext>
                </a:extLst>
              </a:tr>
            </a:tbl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F9AB9473-A9B0-4FAA-80AE-8EDC2504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32" y="3073484"/>
            <a:ext cx="7649643" cy="336279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3A77BB5-0373-403F-A24F-458BA0F84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6" y="2974553"/>
            <a:ext cx="7704609" cy="35606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2B6E84B-D51C-4C30-B9C0-9026F26B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047" y="2951329"/>
            <a:ext cx="7738728" cy="358388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6036AA-4FCD-4859-9B9D-F0DEEA37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41" y="596039"/>
            <a:ext cx="11644533" cy="60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2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D036B5-6199-3D44-B447-AE53BF520936}"/>
              </a:ext>
            </a:extLst>
          </p:cNvPr>
          <p:cNvSpPr/>
          <p:nvPr/>
        </p:nvSpPr>
        <p:spPr>
          <a:xfrm>
            <a:off x="4636957" y="-11960"/>
            <a:ext cx="4342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Atributos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D589FB-231E-3D41-BF03-17634E3CF724}"/>
              </a:ext>
            </a:extLst>
          </p:cNvPr>
          <p:cNvSpPr txBox="1"/>
          <p:nvPr/>
        </p:nvSpPr>
        <p:spPr>
          <a:xfrm>
            <a:off x="110199" y="658780"/>
            <a:ext cx="2916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 Simples / </a:t>
            </a:r>
            <a:r>
              <a:rPr lang="pt-BR" dirty="0" err="1"/>
              <a:t>monovalorado</a:t>
            </a:r>
            <a:endParaRPr lang="pt-BR" dirty="0"/>
          </a:p>
          <a:p>
            <a:r>
              <a:rPr lang="pt-BR" dirty="0"/>
              <a:t>2. Composto</a:t>
            </a:r>
          </a:p>
          <a:p>
            <a:r>
              <a:rPr lang="pt-BR" dirty="0"/>
              <a:t>3. Multivalorado</a:t>
            </a:r>
          </a:p>
          <a:p>
            <a:r>
              <a:rPr lang="pt-BR" dirty="0"/>
              <a:t>4. Identificador</a:t>
            </a:r>
          </a:p>
          <a:p>
            <a:r>
              <a:rPr lang="pt-BR" dirty="0"/>
              <a:t>5. Derivado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FD7D870-DFBE-4D4A-A403-73B949BA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60" y="2231077"/>
            <a:ext cx="5041338" cy="366937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8D7E6C4D-EB25-43C4-B27D-F0301210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41" y="2484395"/>
            <a:ext cx="3639058" cy="31627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B62D82-D836-4C4D-8DB1-721F5FF4A2B1}"/>
              </a:ext>
            </a:extLst>
          </p:cNvPr>
          <p:cNvSpPr txBox="1"/>
          <p:nvPr/>
        </p:nvSpPr>
        <p:spPr>
          <a:xfrm>
            <a:off x="4189615" y="5900456"/>
            <a:ext cx="3010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Diferença entre as notações Peter Chen e </a:t>
            </a:r>
            <a:r>
              <a:rPr lang="pt-BR" sz="1000" dirty="0" err="1"/>
              <a:t>Heuser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92431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C70E1C-327E-405A-9227-4CDAE80A6415}"/>
              </a:ext>
            </a:extLst>
          </p:cNvPr>
          <p:cNvSpPr/>
          <p:nvPr/>
        </p:nvSpPr>
        <p:spPr>
          <a:xfrm>
            <a:off x="8102824" y="546838"/>
            <a:ext cx="4089176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pt-BR" sz="1600" b="1" dirty="0"/>
              <a:t>Cardinalidade mínima</a:t>
            </a:r>
          </a:p>
          <a:p>
            <a:r>
              <a:rPr lang="pt-BR" sz="1600" dirty="0"/>
              <a:t>   1: atributo obrigatório</a:t>
            </a:r>
          </a:p>
          <a:p>
            <a:r>
              <a:rPr lang="pt-BR" sz="1600" dirty="0"/>
              <a:t>   0: atributo opcional</a:t>
            </a:r>
          </a:p>
          <a:p>
            <a:endParaRPr lang="pt-BR" sz="1600" b="1" dirty="0"/>
          </a:p>
          <a:p>
            <a:r>
              <a:rPr lang="pt-BR" sz="1600" b="1" dirty="0"/>
              <a:t>Cardinalidade máxima</a:t>
            </a:r>
          </a:p>
          <a:p>
            <a:r>
              <a:rPr lang="pt-BR" sz="1600" dirty="0"/>
              <a:t>   1: atributo </a:t>
            </a:r>
            <a:r>
              <a:rPr lang="pt-BR" sz="1600" dirty="0" err="1"/>
              <a:t>monovalorado</a:t>
            </a:r>
            <a:endParaRPr lang="pt-BR" sz="1600" dirty="0"/>
          </a:p>
          <a:p>
            <a:r>
              <a:rPr lang="pt-BR" sz="1600" dirty="0"/>
              <a:t>   N: atributo multivalorado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084851-FFC1-40A1-BC4D-113B98429EB1}"/>
              </a:ext>
            </a:extLst>
          </p:cNvPr>
          <p:cNvSpPr txBox="1"/>
          <p:nvPr/>
        </p:nvSpPr>
        <p:spPr>
          <a:xfrm>
            <a:off x="7150662" y="5487236"/>
            <a:ext cx="504133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Cada Entidade deve possuir um identificador.</a:t>
            </a:r>
          </a:p>
          <a:p>
            <a:pPr algn="just"/>
            <a:r>
              <a:rPr lang="pt-BR" dirty="0"/>
              <a:t>Um identificador é um conjunto de um ou mais atributos  cujos valores servem para distinguir uma ocorrência das entidades das demais.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6C5F3D-55F9-4631-A274-129C0C5A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9" y="5717703"/>
            <a:ext cx="4034657" cy="739396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576A416-C972-433B-961B-FB6DFE6D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19" y="1287362"/>
            <a:ext cx="3639058" cy="31627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DB0EBAC-91A0-4A7A-AC1F-729BCB6E992F}"/>
              </a:ext>
            </a:extLst>
          </p:cNvPr>
          <p:cNvSpPr/>
          <p:nvPr/>
        </p:nvSpPr>
        <p:spPr>
          <a:xfrm>
            <a:off x="4636957" y="-11960"/>
            <a:ext cx="4342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Atributos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3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cionamento aberto ou exclusividade? | Personare">
            <a:extLst>
              <a:ext uri="{FF2B5EF4-FFF2-40B4-BE49-F238E27FC236}">
                <a16:creationId xmlns:a16="http://schemas.microsoft.com/office/drawing/2014/main" id="{02D83A76-942E-4045-8FAC-8CAAF4B1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" y="1124515"/>
            <a:ext cx="3253831" cy="21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samento: saiba como manter o romance depois do &quot;sim&quot;">
            <a:extLst>
              <a:ext uri="{FF2B5EF4-FFF2-40B4-BE49-F238E27FC236}">
                <a16:creationId xmlns:a16="http://schemas.microsoft.com/office/drawing/2014/main" id="{FF478A93-5045-DA45-9603-9B12F726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96" y="1354336"/>
            <a:ext cx="3008811" cy="169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cionamento: Infinitamente belo, insuportavelmente efêmero” | São Marcos  Online">
            <a:extLst>
              <a:ext uri="{FF2B5EF4-FFF2-40B4-BE49-F238E27FC236}">
                <a16:creationId xmlns:a16="http://schemas.microsoft.com/office/drawing/2014/main" id="{F1954EEA-C9A5-9D4F-A716-B4AF3A44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09" y="3429000"/>
            <a:ext cx="2708366" cy="16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2F8ECF3-6CA3-9541-BA30-2C46959982CB}"/>
              </a:ext>
            </a:extLst>
          </p:cNvPr>
          <p:cNvSpPr/>
          <p:nvPr/>
        </p:nvSpPr>
        <p:spPr>
          <a:xfrm>
            <a:off x="4735677" y="0"/>
            <a:ext cx="2950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Relacionamento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9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35677" y="0"/>
            <a:ext cx="2950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Relacionamento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0135" y="634667"/>
            <a:ext cx="10353206" cy="1465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Relacionamento nada mais é do que a associação entre uma ou mais entidades.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Representação gráfica: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Losângo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(as linhas ligam as entidades relacionadas)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9D6C8BC-7F28-EB4C-8794-6CE036990B66}"/>
              </a:ext>
            </a:extLst>
          </p:cNvPr>
          <p:cNvSpPr/>
          <p:nvPr/>
        </p:nvSpPr>
        <p:spPr>
          <a:xfrm>
            <a:off x="329063" y="5911670"/>
            <a:ext cx="1105073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latin typeface="Helvetica" pitchFamily="2" charset="0"/>
              </a:rPr>
              <a:t>Relacionamento: Conjunto de associações entre entidades sobre as quais deseja-se manter informações na base de dados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ABCAC0-8B92-4367-BE07-3CFDA372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78" y="2100196"/>
            <a:ext cx="767822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35677" y="0"/>
            <a:ext cx="2950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Relacionamento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E133A3-03DF-5448-896C-1424F3E99027}"/>
              </a:ext>
            </a:extLst>
          </p:cNvPr>
          <p:cNvSpPr/>
          <p:nvPr/>
        </p:nvSpPr>
        <p:spPr>
          <a:xfrm>
            <a:off x="489297" y="584775"/>
            <a:ext cx="10014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Helvetica" pitchFamily="2" charset="0"/>
              </a:rPr>
              <a:t>Relacionamento é um 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conjunto </a:t>
            </a:r>
            <a:r>
              <a:rPr lang="pt-BR" dirty="0">
                <a:latin typeface="Helvetica" pitchFamily="2" charset="0"/>
              </a:rPr>
              <a:t>de associações entre instâncias de entidades</a:t>
            </a:r>
          </a:p>
          <a:p>
            <a:r>
              <a:rPr lang="pt-BR" dirty="0">
                <a:latin typeface="Helvetica" pitchFamily="2" charset="0"/>
              </a:rPr>
              <a:t>• Uma 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instância </a:t>
            </a:r>
            <a:r>
              <a:rPr lang="pt-BR" dirty="0">
                <a:latin typeface="Helvetica" pitchFamily="2" charset="0"/>
              </a:rPr>
              <a:t>(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ocorrência</a:t>
            </a:r>
            <a:r>
              <a:rPr lang="pt-BR" dirty="0">
                <a:latin typeface="Helvetica" pitchFamily="2" charset="0"/>
              </a:rPr>
              <a:t>) é uma associação específica entre determinadas instâncias de entidade</a:t>
            </a:r>
          </a:p>
          <a:p>
            <a:r>
              <a:rPr lang="pt-BR" dirty="0">
                <a:latin typeface="Helvetica" pitchFamily="2" charset="0"/>
              </a:rPr>
              <a:t>• Exemplo (relacionamento 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LOTAÇÃO</a:t>
            </a:r>
            <a:r>
              <a:rPr lang="pt-BR" dirty="0">
                <a:latin typeface="Helvetica" pitchFamily="2" charset="0"/>
              </a:rPr>
              <a:t>):</a:t>
            </a:r>
          </a:p>
          <a:p>
            <a:r>
              <a:rPr lang="pt-BR" dirty="0">
                <a:solidFill>
                  <a:srgbClr val="2C69B3"/>
                </a:solidFill>
                <a:latin typeface="Helvetica" pitchFamily="2" charset="0"/>
              </a:rPr>
              <a:t>instância </a:t>
            </a:r>
            <a:r>
              <a:rPr lang="pt-BR" dirty="0">
                <a:latin typeface="Helvetica" pitchFamily="2" charset="0"/>
              </a:rPr>
              <a:t>de LOTAÇÃO</a:t>
            </a:r>
          </a:p>
          <a:p>
            <a:r>
              <a:rPr lang="pt-BR" dirty="0">
                <a:latin typeface="Helvetica" pitchFamily="2" charset="0"/>
              </a:rPr>
              <a:t>=</a:t>
            </a:r>
          </a:p>
          <a:p>
            <a:r>
              <a:rPr lang="pt-BR" dirty="0">
                <a:solidFill>
                  <a:srgbClr val="2C69B3"/>
                </a:solidFill>
                <a:latin typeface="Helvetica" pitchFamily="2" charset="0"/>
              </a:rPr>
              <a:t>par específico </a:t>
            </a:r>
            <a:r>
              <a:rPr lang="pt-BR" dirty="0">
                <a:latin typeface="Helvetica" pitchFamily="2" charset="0"/>
              </a:rPr>
              <a:t>formado por uma ocorrência de PESSOA e uma ocorrência de DEPARTAMENTO</a:t>
            </a:r>
            <a:endParaRPr lang="pt-BR" dirty="0">
              <a:effectLst/>
              <a:latin typeface="Helvetica" pitchFamily="2" charset="0"/>
            </a:endParaRPr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5A09F57-CA0E-A241-B4A2-156B224D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97" y="2728888"/>
            <a:ext cx="4153990" cy="2902328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88318FC-FE76-5746-8259-748561EC6787}"/>
              </a:ext>
            </a:extLst>
          </p:cNvPr>
          <p:cNvSpPr/>
          <p:nvPr/>
        </p:nvSpPr>
        <p:spPr>
          <a:xfrm>
            <a:off x="4735677" y="3646076"/>
            <a:ext cx="6900670" cy="1569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</a:rPr>
              <a:t>Diagrama de Ocorrências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Descreve as ocorrências de uma entidade em relação as ocorrências de outra entidade.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0843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35677" y="0"/>
            <a:ext cx="3871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Relacionamento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4701" y="695849"/>
            <a:ext cx="10967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+mj-lt"/>
              </a:rPr>
              <a:t>Não necessariamente um relacionamento associa entidades diferentes. Também pode existir um </a:t>
            </a:r>
            <a:r>
              <a:rPr lang="pt-BR" sz="2400" i="1" dirty="0">
                <a:latin typeface="+mj-lt"/>
              </a:rPr>
              <a:t>auto relacionamento</a:t>
            </a:r>
            <a:r>
              <a:rPr lang="pt-BR" sz="2400" dirty="0">
                <a:latin typeface="+mj-lt"/>
              </a:rPr>
              <a:t>, isto é, um relacionamento entre ocorrências de uma mesma entidade. No caso do relacionamento de casamento, Uma ocorrência de pessoa exerce o papel de </a:t>
            </a:r>
            <a:r>
              <a:rPr lang="pt-BR" sz="2400" i="1" dirty="0">
                <a:latin typeface="+mj-lt"/>
              </a:rPr>
              <a:t>marido </a:t>
            </a:r>
            <a:r>
              <a:rPr lang="pt-BR" sz="2400" dirty="0">
                <a:latin typeface="+mj-lt"/>
              </a:rPr>
              <a:t>e a outra Ocorrência de pessoa exerce o papel de </a:t>
            </a:r>
            <a:r>
              <a:rPr lang="pt-BR" sz="2400" i="1" dirty="0">
                <a:latin typeface="+mj-lt"/>
              </a:rPr>
              <a:t>esposa</a:t>
            </a:r>
            <a:endParaRPr lang="pt-BR" sz="2400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1C209B-CBBD-4600-8322-E12EF145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7" y="3214402"/>
            <a:ext cx="2657846" cy="28102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4901274-5249-41DB-9E41-492C47F4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23" y="3784156"/>
            <a:ext cx="2333951" cy="25625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BEC8C5-7E48-4C26-95D4-49820C3CE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4" y="4619536"/>
            <a:ext cx="547763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48328" y="0"/>
            <a:ext cx="5501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</a:rPr>
              <a:t>Relacionamento Ternário</a:t>
            </a:r>
          </a:p>
        </p:txBody>
      </p:sp>
      <p:sp>
        <p:nvSpPr>
          <p:cNvPr id="3" name="Retângulo 2"/>
          <p:cNvSpPr/>
          <p:nvPr/>
        </p:nvSpPr>
        <p:spPr>
          <a:xfrm>
            <a:off x="389744" y="818480"/>
            <a:ext cx="11062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 abordagem ER permite que sejam definidos relacionamentos</a:t>
            </a:r>
          </a:p>
          <a:p>
            <a:r>
              <a:rPr lang="pt-BR" sz="2400" dirty="0"/>
              <a:t>De grau maior do que dois (relacionamentos ternários, quaternários,...)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D0552F2-8DCC-4579-B460-9371078E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84" y="2247334"/>
            <a:ext cx="5344271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8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36957" y="-11960"/>
            <a:ext cx="4342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Cardinalidade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74425" y="914006"/>
            <a:ext cx="10593049" cy="3854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propriedade importante de um relacionamento é a de quantas ocorrências de uma entidade podem estar associadas a uma determinada ocorrência através do relacionamento. Esta propriedade é chamada de cardinalidade de uma entidade em um relacionamento. Há duas cardinalidades a considerar: a cardinalidade máxima e a cardinalidade mínima.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Cardinalidade mínima: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número de ocorrências mínimas de uma entidade com relação a outra – só pode ser 0 ou1.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Cardinalidade máxima: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número de ocorrências máximas de uma entidade com relação a outra</a:t>
            </a:r>
          </a:p>
        </p:txBody>
      </p:sp>
    </p:spTree>
    <p:extLst>
      <p:ext uri="{BB962C8B-B14F-4D97-AF65-F5344CB8AC3E}">
        <p14:creationId xmlns:p14="http://schemas.microsoft.com/office/powerpoint/2010/main" val="390615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B321D2-B6EE-6944-A359-8D565F168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8" y="870855"/>
            <a:ext cx="3374358" cy="48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E04FB8-2365-564B-908A-4DC241EE3B4B}"/>
              </a:ext>
            </a:extLst>
          </p:cNvPr>
          <p:cNvSpPr/>
          <p:nvPr/>
        </p:nvSpPr>
        <p:spPr>
          <a:xfrm>
            <a:off x="5648170" y="5709374"/>
            <a:ext cx="47324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integrada.minhabiblioteca.com.br</a:t>
            </a:r>
            <a:r>
              <a:rPr lang="pt-BR" sz="1200" dirty="0"/>
              <a:t>/#/books/9788577804528</a:t>
            </a:r>
          </a:p>
        </p:txBody>
      </p:sp>
      <p:sp>
        <p:nvSpPr>
          <p:cNvPr id="6" name="Seta para Baixo 5">
            <a:extLst>
              <a:ext uri="{FF2B5EF4-FFF2-40B4-BE49-F238E27FC236}">
                <a16:creationId xmlns:a16="http://schemas.microsoft.com/office/drawing/2014/main" id="{3EA13536-A3F0-3242-9154-D3BD2566CEE3}"/>
              </a:ext>
            </a:extLst>
          </p:cNvPr>
          <p:cNvSpPr/>
          <p:nvPr/>
        </p:nvSpPr>
        <p:spPr>
          <a:xfrm>
            <a:off x="7607598" y="5077097"/>
            <a:ext cx="644434" cy="557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CADFFF-9583-9F4F-B6FC-ECB4F9B4AB02}"/>
              </a:ext>
            </a:extLst>
          </p:cNvPr>
          <p:cNvSpPr txBox="1"/>
          <p:nvPr/>
        </p:nvSpPr>
        <p:spPr>
          <a:xfrm>
            <a:off x="6971860" y="470776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Biblioteca Online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F786FB-2B89-46B1-96BD-A9D8CFC6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22" y="1352304"/>
            <a:ext cx="8076341" cy="8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08354" y="-40345"/>
            <a:ext cx="7325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Cardinalidade Máxima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2AB2CB7-CB0A-5643-8F05-3A6572E5843E}"/>
              </a:ext>
            </a:extLst>
          </p:cNvPr>
          <p:cNvSpPr/>
          <p:nvPr/>
        </p:nvSpPr>
        <p:spPr>
          <a:xfrm>
            <a:off x="254120" y="851351"/>
            <a:ext cx="11223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Cardinalidade máxima pode ser usada para classificar relacionamentos binários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0F0DC7B-3441-CE48-9E71-A787A096511C}"/>
              </a:ext>
            </a:extLst>
          </p:cNvPr>
          <p:cNvSpPr/>
          <p:nvPr/>
        </p:nvSpPr>
        <p:spPr>
          <a:xfrm>
            <a:off x="254120" y="1774260"/>
            <a:ext cx="11321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Relacionamento binário: é aquele cujas instâncias envolvem duas instâncias de entidades.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7CB2728-E226-AF41-9767-356575C71A82}"/>
              </a:ext>
            </a:extLst>
          </p:cNvPr>
          <p:cNvSpPr/>
          <p:nvPr/>
        </p:nvSpPr>
        <p:spPr>
          <a:xfrm>
            <a:off x="1193075" y="26830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 err="1"/>
              <a:t>n:n</a:t>
            </a:r>
            <a:r>
              <a:rPr lang="pt-BR" sz="2400" dirty="0"/>
              <a:t> (muitos-para-muitos)</a:t>
            </a:r>
          </a:p>
          <a:p>
            <a:r>
              <a:rPr lang="pt-BR" sz="2400" dirty="0"/>
              <a:t>1:n (um-para-muitos)</a:t>
            </a:r>
          </a:p>
          <a:p>
            <a:r>
              <a:rPr lang="pt-BR" sz="2400" dirty="0"/>
              <a:t>1:1 (um-para-um)</a:t>
            </a:r>
          </a:p>
        </p:txBody>
      </p:sp>
    </p:spTree>
    <p:extLst>
      <p:ext uri="{BB962C8B-B14F-4D97-AF65-F5344CB8AC3E}">
        <p14:creationId xmlns:p14="http://schemas.microsoft.com/office/powerpoint/2010/main" val="186189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522689" y="0"/>
            <a:ext cx="6030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</a:rPr>
              <a:t>Cardinalidade Máxima – 1:1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1E7E6EF-BC51-7C49-85D1-E9EE5419AE71}"/>
              </a:ext>
            </a:extLst>
          </p:cNvPr>
          <p:cNvGrpSpPr/>
          <p:nvPr/>
        </p:nvGrpSpPr>
        <p:grpSpPr>
          <a:xfrm>
            <a:off x="1471748" y="794333"/>
            <a:ext cx="8368938" cy="5170266"/>
            <a:chOff x="1471748" y="794333"/>
            <a:chExt cx="8368938" cy="5170266"/>
          </a:xfrm>
        </p:grpSpPr>
        <p:pic>
          <p:nvPicPr>
            <p:cNvPr id="7" name="Imagem 6" descr="Tela de celula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EF359368-9073-8649-BD0D-3E5A4AB3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1748" y="794333"/>
              <a:ext cx="8368938" cy="5170266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6E994E8-8919-3945-B409-33DAE2645B42}"/>
                </a:ext>
              </a:extLst>
            </p:cNvPr>
            <p:cNvSpPr/>
            <p:nvPr/>
          </p:nvSpPr>
          <p:spPr>
            <a:xfrm>
              <a:off x="7471955" y="5538652"/>
              <a:ext cx="496388" cy="269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4868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494BF73-17A3-6240-BBAA-7BC4AF75AC4F}"/>
              </a:ext>
            </a:extLst>
          </p:cNvPr>
          <p:cNvSpPr/>
          <p:nvPr/>
        </p:nvSpPr>
        <p:spPr>
          <a:xfrm>
            <a:off x="3522689" y="0"/>
            <a:ext cx="6030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</a:rPr>
              <a:t>Cardinalidade Máxima – 1:N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4E1F0-C9C8-9041-912C-25130ECE4A6C}"/>
              </a:ext>
            </a:extLst>
          </p:cNvPr>
          <p:cNvGrpSpPr/>
          <p:nvPr/>
        </p:nvGrpSpPr>
        <p:grpSpPr>
          <a:xfrm>
            <a:off x="1062446" y="678691"/>
            <a:ext cx="9837907" cy="5674211"/>
            <a:chOff x="1062446" y="678691"/>
            <a:chExt cx="9837907" cy="5674211"/>
          </a:xfrm>
        </p:grpSpPr>
        <p:pic>
          <p:nvPicPr>
            <p:cNvPr id="5" name="Imagem 4" descr="Uma imagem contendo texto, screenshot, mapa&#10;&#10;Descrição gerada automaticamente">
              <a:extLst>
                <a:ext uri="{FF2B5EF4-FFF2-40B4-BE49-F238E27FC236}">
                  <a16:creationId xmlns:a16="http://schemas.microsoft.com/office/drawing/2014/main" id="{F999E72F-7501-774E-BF8B-ABCD8BF3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446" y="678691"/>
              <a:ext cx="9837907" cy="5674211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8C3DB9F-22B5-7E44-B072-1338B7EB0407}"/>
                </a:ext>
              </a:extLst>
            </p:cNvPr>
            <p:cNvSpPr/>
            <p:nvPr/>
          </p:nvSpPr>
          <p:spPr>
            <a:xfrm>
              <a:off x="8238309" y="5909343"/>
              <a:ext cx="496388" cy="269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3596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88CA48-4C93-D149-852F-CA58C40335C0}"/>
              </a:ext>
            </a:extLst>
          </p:cNvPr>
          <p:cNvSpPr/>
          <p:nvPr/>
        </p:nvSpPr>
        <p:spPr>
          <a:xfrm>
            <a:off x="3522689" y="0"/>
            <a:ext cx="6030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</a:rPr>
              <a:t>Cardinalidade Máxima – N:N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7FDAFF8-8489-F146-ADD0-7EF42C8F1AB5}"/>
              </a:ext>
            </a:extLst>
          </p:cNvPr>
          <p:cNvGrpSpPr/>
          <p:nvPr/>
        </p:nvGrpSpPr>
        <p:grpSpPr>
          <a:xfrm>
            <a:off x="1380382" y="744191"/>
            <a:ext cx="8288310" cy="4972986"/>
            <a:chOff x="1380382" y="744191"/>
            <a:chExt cx="8288310" cy="4972986"/>
          </a:xfrm>
        </p:grpSpPr>
        <p:pic>
          <p:nvPicPr>
            <p:cNvPr id="5" name="Imagem 4" descr="Mapa colorido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2FFB5B0E-0295-1F43-86D6-2FA913A4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382" y="744191"/>
              <a:ext cx="8288310" cy="4972986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EDE9BDA-6F5F-B342-A715-E2F8FAC477CE}"/>
                </a:ext>
              </a:extLst>
            </p:cNvPr>
            <p:cNvSpPr/>
            <p:nvPr/>
          </p:nvSpPr>
          <p:spPr>
            <a:xfrm>
              <a:off x="7384869" y="5355772"/>
              <a:ext cx="496388" cy="269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3690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196331" y="0"/>
            <a:ext cx="436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Cardinalidade Mínima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8E724A-C036-B041-BB36-63BA95DDF355}"/>
              </a:ext>
            </a:extLst>
          </p:cNvPr>
          <p:cNvSpPr txBox="1"/>
          <p:nvPr/>
        </p:nvSpPr>
        <p:spPr>
          <a:xfrm>
            <a:off x="261257" y="879277"/>
            <a:ext cx="10894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Número de ocorrências mínimas de uma entidade com relação a outra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podem ser:</a:t>
            </a:r>
          </a:p>
          <a:p>
            <a:r>
              <a: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(zero) – Associação </a:t>
            </a:r>
            <a:r>
              <a: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opcional</a:t>
            </a:r>
          </a:p>
          <a:p>
            <a:r>
              <a:rPr lang="pt-BR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(um) – Associação </a:t>
            </a:r>
            <a:r>
              <a:rPr lang="pt-BR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Obrigatória</a:t>
            </a:r>
          </a:p>
        </p:txBody>
      </p:sp>
    </p:spTree>
    <p:extLst>
      <p:ext uri="{BB962C8B-B14F-4D97-AF65-F5344CB8AC3E}">
        <p14:creationId xmlns:p14="http://schemas.microsoft.com/office/powerpoint/2010/main" val="2538186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1D3CF426-AE11-2E4B-B0B8-0570AD0AF043}"/>
              </a:ext>
            </a:extLst>
          </p:cNvPr>
          <p:cNvGrpSpPr/>
          <p:nvPr/>
        </p:nvGrpSpPr>
        <p:grpSpPr>
          <a:xfrm>
            <a:off x="1759131" y="917103"/>
            <a:ext cx="8092751" cy="5023794"/>
            <a:chOff x="1759131" y="917103"/>
            <a:chExt cx="8092751" cy="5023794"/>
          </a:xfrm>
        </p:grpSpPr>
        <p:pic>
          <p:nvPicPr>
            <p:cNvPr id="4" name="Imagem 3" descr="Uma imagem contendo screenshot, texto&#10;&#10;Descrição gerada automaticamente">
              <a:extLst>
                <a:ext uri="{FF2B5EF4-FFF2-40B4-BE49-F238E27FC236}">
                  <a16:creationId xmlns:a16="http://schemas.microsoft.com/office/drawing/2014/main" id="{FA3AE063-5AD8-7743-8DA1-590A4FCC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9131" y="917103"/>
              <a:ext cx="8092751" cy="5023794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24D975F-E782-0948-8021-DB27783B4F49}"/>
                </a:ext>
              </a:extLst>
            </p:cNvPr>
            <p:cNvSpPr/>
            <p:nvPr/>
          </p:nvSpPr>
          <p:spPr>
            <a:xfrm>
              <a:off x="7689669" y="5538652"/>
              <a:ext cx="496388" cy="269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25FD85EB-EE6E-B742-88BE-1650904E3C59}"/>
              </a:ext>
            </a:extLst>
          </p:cNvPr>
          <p:cNvSpPr/>
          <p:nvPr/>
        </p:nvSpPr>
        <p:spPr>
          <a:xfrm>
            <a:off x="3196331" y="0"/>
            <a:ext cx="436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Cardinalidade Mínima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6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4833" y="723821"/>
            <a:ext cx="6135427" cy="2214251"/>
          </a:xfrm>
          <a:prstGeom prst="rect">
            <a:avLst/>
          </a:prstGeom>
        </p:spPr>
      </p:pic>
      <p:pic>
        <p:nvPicPr>
          <p:cNvPr id="4" name="Imagem 3"/>
          <p:cNvPicPr/>
          <p:nvPr/>
        </p:nvPicPr>
        <p:blipFill>
          <a:blip r:embed="rId3"/>
          <a:stretch>
            <a:fillRect/>
          </a:stretch>
        </p:blipFill>
        <p:spPr>
          <a:xfrm>
            <a:off x="6390260" y="965146"/>
            <a:ext cx="4488579" cy="43563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636957" y="-11960"/>
            <a:ext cx="5369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Leitura das Cardinalidades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73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73576" y="945160"/>
            <a:ext cx="6736126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84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759245" y="0"/>
            <a:ext cx="5080302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pt-BR" sz="3200" b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Atributos em relacionamentos</a:t>
            </a:r>
          </a:p>
        </p:txBody>
      </p:sp>
      <p:pic>
        <p:nvPicPr>
          <p:cNvPr id="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64104" y="1190078"/>
            <a:ext cx="6520097" cy="19428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04" y="3202434"/>
            <a:ext cx="7892738" cy="233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8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54" y="965580"/>
            <a:ext cx="9052112" cy="26920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D57A5F-B2C3-B34D-94A7-8479358B6AD3}"/>
              </a:ext>
            </a:extLst>
          </p:cNvPr>
          <p:cNvSpPr/>
          <p:nvPr/>
        </p:nvSpPr>
        <p:spPr>
          <a:xfrm>
            <a:off x="3759245" y="0"/>
            <a:ext cx="5080302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pt-BR" sz="3200" b="1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Atributos em relacionamentos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1788E8-21DE-5E4C-9E21-191D2307CEDF}"/>
              </a:ext>
            </a:extLst>
          </p:cNvPr>
          <p:cNvSpPr txBox="1"/>
          <p:nvPr/>
        </p:nvSpPr>
        <p:spPr>
          <a:xfrm>
            <a:off x="412693" y="4674037"/>
            <a:ext cx="10948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Estes dois atributos poderiam ter sido incluídos na entidade </a:t>
            </a:r>
            <a:r>
              <a:rPr lang="pt-BR" b="1" dirty="0"/>
              <a:t>VENDA</a:t>
            </a:r>
            <a:r>
              <a:rPr lang="pt-BR" dirty="0"/>
              <a:t>. Neste caso, seriam atributos opcionais, já que nem toda venda é à prazo.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Assim, no modelo apresentado, os atributos “</a:t>
            </a:r>
            <a:r>
              <a:rPr lang="pt-BR" b="1" dirty="0" err="1"/>
              <a:t>nro</a:t>
            </a:r>
            <a:r>
              <a:rPr lang="pt-BR" b="1" dirty="0"/>
              <a:t> parcelas” </a:t>
            </a:r>
            <a:r>
              <a:rPr lang="pt-BR" dirty="0"/>
              <a:t>e “</a:t>
            </a:r>
            <a:r>
              <a:rPr lang="pt-BR" b="1" dirty="0"/>
              <a:t>taxa de juros” </a:t>
            </a:r>
            <a:r>
              <a:rPr lang="pt-BR" dirty="0"/>
              <a:t>pertencem somente a vendas a prazo.</a:t>
            </a:r>
          </a:p>
        </p:txBody>
      </p:sp>
    </p:spTree>
    <p:extLst>
      <p:ext uri="{BB962C8B-B14F-4D97-AF65-F5344CB8AC3E}">
        <p14:creationId xmlns:p14="http://schemas.microsoft.com/office/powerpoint/2010/main" val="90591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15285" y="0"/>
            <a:ext cx="3312125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3200" b="1" kern="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Conceitual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28D50A-632A-E349-95C6-EB29E5EA9705}"/>
              </a:ext>
            </a:extLst>
          </p:cNvPr>
          <p:cNvSpPr txBox="1"/>
          <p:nvPr/>
        </p:nvSpPr>
        <p:spPr>
          <a:xfrm>
            <a:off x="500626" y="953677"/>
            <a:ext cx="922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Descrição do Banco de Dados de forma independente de implementação em um SGBD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A5B9EB-3963-D049-B7ED-1635F2D695EA}"/>
              </a:ext>
            </a:extLst>
          </p:cNvPr>
          <p:cNvSpPr txBox="1"/>
          <p:nvPr/>
        </p:nvSpPr>
        <p:spPr>
          <a:xfrm>
            <a:off x="500626" y="1826849"/>
            <a:ext cx="1058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O modelo conceitual registra que dados podem aparecer no banco de dados, mas não registra como</a:t>
            </a:r>
          </a:p>
          <a:p>
            <a:r>
              <a:rPr lang="pt-BR" dirty="0"/>
              <a:t>estes dados estão armazenados a nível de SGBD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DE075A-D08D-7744-AD2F-018DDB1C9081}"/>
              </a:ext>
            </a:extLst>
          </p:cNvPr>
          <p:cNvSpPr txBox="1"/>
          <p:nvPr/>
        </p:nvSpPr>
        <p:spPr>
          <a:xfrm>
            <a:off x="2128910" y="3184492"/>
            <a:ext cx="7328379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Modelo conceitual</a:t>
            </a:r>
          </a:p>
          <a:p>
            <a:pPr algn="ctr"/>
            <a:r>
              <a:rPr lang="pt-BR" b="1" dirty="0"/>
              <a:t>=</a:t>
            </a:r>
          </a:p>
          <a:p>
            <a:pPr algn="ctr"/>
            <a:r>
              <a:rPr lang="pt-BR" b="1" dirty="0"/>
              <a:t>Modelo de dados abstrato, que descreve a estrutura de um banco de dados de forma  independente de um SGBD particular.</a:t>
            </a:r>
          </a:p>
        </p:txBody>
      </p:sp>
    </p:spTree>
    <p:extLst>
      <p:ext uri="{BB962C8B-B14F-4D97-AF65-F5344CB8AC3E}">
        <p14:creationId xmlns:p14="http://schemas.microsoft.com/office/powerpoint/2010/main" val="110444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809569" y="0"/>
            <a:ext cx="5168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Generalização/Especialização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C8A99B-6274-914B-A44A-34F2E1B3369B}"/>
              </a:ext>
            </a:extLst>
          </p:cNvPr>
          <p:cNvSpPr txBox="1"/>
          <p:nvPr/>
        </p:nvSpPr>
        <p:spPr>
          <a:xfrm>
            <a:off x="67015" y="817296"/>
            <a:ext cx="11261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Através deste conceito é possível atribuir propriedades particulares a um subconjunto das ocorrências (especializadas) de uma entidade genérica.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 símbolo para representar generalização/especialização é um triângulo. </a:t>
            </a:r>
          </a:p>
        </p:txBody>
      </p:sp>
    </p:spTree>
    <p:extLst>
      <p:ext uri="{BB962C8B-B14F-4D97-AF65-F5344CB8AC3E}">
        <p14:creationId xmlns:p14="http://schemas.microsoft.com/office/powerpoint/2010/main" val="1021819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809569" y="0"/>
            <a:ext cx="5168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Generalização/Especialização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7C21443-412F-544C-A48C-AE112152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1714500"/>
            <a:ext cx="4978400" cy="3429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11F6B4-EA76-C64C-B019-06A09C6BCB5A}"/>
              </a:ext>
            </a:extLst>
          </p:cNvPr>
          <p:cNvSpPr txBox="1"/>
          <p:nvPr/>
        </p:nvSpPr>
        <p:spPr>
          <a:xfrm>
            <a:off x="3131618" y="5143500"/>
            <a:ext cx="632737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Pessoa física e Jurídica Herdam as propriedades de Cliente</a:t>
            </a:r>
          </a:p>
        </p:txBody>
      </p:sp>
    </p:spTree>
    <p:extLst>
      <p:ext uri="{BB962C8B-B14F-4D97-AF65-F5344CB8AC3E}">
        <p14:creationId xmlns:p14="http://schemas.microsoft.com/office/powerpoint/2010/main" val="281438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809569" y="0"/>
            <a:ext cx="6092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Generalização/Especialização Total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7" y="933788"/>
            <a:ext cx="7474918" cy="42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809569" y="0"/>
            <a:ext cx="638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Generalização/Especialização Parcial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03" y="1046844"/>
            <a:ext cx="8085774" cy="4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7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198325" y="0"/>
            <a:ext cx="7029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Generalização/Especialização - Recursão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52100C63-BFA9-B548-8D60-48411AA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15" y="1424198"/>
            <a:ext cx="6512268" cy="36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0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38" y="736955"/>
            <a:ext cx="6062354" cy="5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36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33534" y="0"/>
            <a:ext cx="7225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Notação Engenharia de Informações</a:t>
            </a:r>
            <a:endParaRPr lang="pt-BR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84" y="883354"/>
            <a:ext cx="7590360" cy="46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6868" y="531115"/>
            <a:ext cx="5994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Ferramenta BR Modelo</a:t>
            </a:r>
          </a:p>
          <a:p>
            <a:r>
              <a:rPr lang="pt-BR" dirty="0">
                <a:hlinkClick r:id="rId2"/>
              </a:rPr>
              <a:t>http://www.sis4.com/brModelo/</a:t>
            </a:r>
            <a:r>
              <a:rPr lang="pt-BR" dirty="0"/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93" y="1306918"/>
            <a:ext cx="747816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0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FBFC64-C592-444A-B9CF-7CBF02896C24}"/>
              </a:ext>
            </a:extLst>
          </p:cNvPr>
          <p:cNvSpPr txBox="1"/>
          <p:nvPr/>
        </p:nvSpPr>
        <p:spPr>
          <a:xfrm>
            <a:off x="2504209" y="1963882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o Exercício 1</a:t>
            </a:r>
          </a:p>
          <a:p>
            <a:r>
              <a:rPr lang="pt-BR" dirty="0"/>
              <a:t>Lista de Exercícios está em </a:t>
            </a:r>
            <a:r>
              <a:rPr lang="pt-BR" dirty="0">
                <a:solidFill>
                  <a:schemeClr val="accent1"/>
                </a:solidFill>
              </a:rPr>
              <a:t>Material de aula </a:t>
            </a:r>
            <a:r>
              <a:rPr lang="pt-BR" dirty="0"/>
              <a:t>no </a:t>
            </a:r>
            <a:r>
              <a:rPr lang="pt-BR" dirty="0" err="1"/>
              <a:t>black</a:t>
            </a:r>
            <a:r>
              <a:rPr lang="pt-BR" dirty="0"/>
              <a:t> </a:t>
            </a:r>
            <a:r>
              <a:rPr lang="pt-BR" dirty="0" err="1"/>
              <a:t>Board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36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048864" y="0"/>
            <a:ext cx="5044971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3200" b="1" kern="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Conceitual - Exemplo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EE98256-B98C-6843-B78F-A4278B34E981}"/>
              </a:ext>
            </a:extLst>
          </p:cNvPr>
          <p:cNvSpPr/>
          <p:nvPr/>
        </p:nvSpPr>
        <p:spPr>
          <a:xfrm>
            <a:off x="588021" y="920050"/>
            <a:ext cx="38185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enlo" panose="020B0609030804020204" pitchFamily="49" charset="0"/>
              </a:rPr>
              <a:t>nome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VARCHAR2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t-BR" dirty="0">
                <a:solidFill>
                  <a:srgbClr val="B5CEA8"/>
                </a:solidFill>
                <a:latin typeface="Menlo" panose="020B0609030804020204" pitchFamily="49" charset="0"/>
              </a:rPr>
              <a:t>60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t-BR" dirty="0">
                <a:latin typeface="Menlo" panose="020B0609030804020204" pitchFamily="49" charset="0"/>
              </a:rPr>
              <a:t>nome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VARCHAR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t-BR" dirty="0">
                <a:solidFill>
                  <a:srgbClr val="B5CEA8"/>
                </a:solidFill>
                <a:latin typeface="Menlo" panose="020B0609030804020204" pitchFamily="49" charset="0"/>
              </a:rPr>
              <a:t>60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t-BR" dirty="0">
                <a:latin typeface="Menlo" panose="020B0609030804020204" pitchFamily="49" charset="0"/>
              </a:rPr>
              <a:t>nome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character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varying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t-BR" dirty="0">
                <a:solidFill>
                  <a:srgbClr val="B5CEA8"/>
                </a:solidFill>
                <a:latin typeface="Menlo" panose="020B0609030804020204" pitchFamily="49" charset="0"/>
              </a:rPr>
              <a:t>60</a:t>
            </a:r>
            <a:r>
              <a:rPr lang="pt-BR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pt-B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88FB124-0920-6F46-8D8E-E52C6B6E6043}"/>
              </a:ext>
            </a:extLst>
          </p:cNvPr>
          <p:cNvSpPr/>
          <p:nvPr/>
        </p:nvSpPr>
        <p:spPr>
          <a:xfrm>
            <a:off x="6786633" y="920050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Menlo" panose="020B0609030804020204" pitchFamily="49" charset="0"/>
              </a:rPr>
              <a:t>Pessoa (nome)</a:t>
            </a:r>
            <a:endParaRPr lang="pt-BR" dirty="0"/>
          </a:p>
        </p:txBody>
      </p:sp>
      <p:pic>
        <p:nvPicPr>
          <p:cNvPr id="18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6192A51-5C09-CC47-8108-8006188A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29" y="1381715"/>
            <a:ext cx="3924300" cy="2095500"/>
          </a:xfrm>
          <a:prstGeom prst="rect">
            <a:avLst/>
          </a:prstGeom>
        </p:spPr>
      </p:pic>
      <p:pic>
        <p:nvPicPr>
          <p:cNvPr id="20" name="Gráfico 19" descr="Marca de seleção">
            <a:extLst>
              <a:ext uri="{FF2B5EF4-FFF2-40B4-BE49-F238E27FC236}">
                <a16:creationId xmlns:a16="http://schemas.microsoft.com/office/drawing/2014/main" id="{7FE83AA9-7BF0-404D-84FA-CC92939A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263" y="575169"/>
            <a:ext cx="914400" cy="914400"/>
          </a:xfrm>
          <a:prstGeom prst="rect">
            <a:avLst/>
          </a:prstGeom>
        </p:spPr>
      </p:pic>
      <p:pic>
        <p:nvPicPr>
          <p:cNvPr id="22" name="Gráfico 21" descr="Marca de seleção">
            <a:extLst>
              <a:ext uri="{FF2B5EF4-FFF2-40B4-BE49-F238E27FC236}">
                <a16:creationId xmlns:a16="http://schemas.microsoft.com/office/drawing/2014/main" id="{04B313C0-ABDB-3A4A-A50E-29E01793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1296" y="2120537"/>
            <a:ext cx="914400" cy="914400"/>
          </a:xfrm>
          <a:prstGeom prst="rect">
            <a:avLst/>
          </a:prstGeom>
        </p:spPr>
      </p:pic>
      <p:pic>
        <p:nvPicPr>
          <p:cNvPr id="12" name="Gráfico 11" descr="Fechar">
            <a:extLst>
              <a:ext uri="{FF2B5EF4-FFF2-40B4-BE49-F238E27FC236}">
                <a16:creationId xmlns:a16="http://schemas.microsoft.com/office/drawing/2014/main" id="{9E61E96F-AB32-FC4E-A2F0-495C9D98E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5518" y="465926"/>
            <a:ext cx="2047285" cy="20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89613" y="720713"/>
            <a:ext cx="10832892" cy="361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900" lvl="0" indent="-378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Criado por Peter Chen em 1976.</a:t>
            </a:r>
          </a:p>
          <a:p>
            <a:pPr marL="378900" lvl="0" indent="-378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Técnica para construir modelos conceituais de bases de dados</a:t>
            </a:r>
          </a:p>
          <a:p>
            <a:pPr marL="378900" lvl="0" indent="-378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pt-BR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Padrão de fato para modelagem conceitual</a:t>
            </a:r>
          </a:p>
          <a:p>
            <a:pPr marL="414900" lvl="0" indent="-378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altLang="pt-BR" sz="2400" dirty="0">
                <a:latin typeface="+mj-lt"/>
              </a:rPr>
              <a:t>Diferentes leitores de um mesmo modelo ER devem sempre entender exatamente o mesmo.</a:t>
            </a:r>
          </a:p>
          <a:p>
            <a:pPr marL="378900" lvl="0" indent="-378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altLang="pt-BR" sz="2400" dirty="0">
                <a:latin typeface="+mj-lt"/>
              </a:rPr>
              <a:t>Todos os envolvidos devem estar treinados na sua perfeita compreensão.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BR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722648" y="0"/>
            <a:ext cx="5697394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3200" b="1" kern="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Entidade Relacionamento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32CC812-AD1E-B349-AC8A-0E8C194071F4}"/>
              </a:ext>
            </a:extLst>
          </p:cNvPr>
          <p:cNvSpPr/>
          <p:nvPr/>
        </p:nvSpPr>
        <p:spPr>
          <a:xfrm>
            <a:off x="589613" y="4198295"/>
            <a:ext cx="91726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Existem outras abordagens</a:t>
            </a:r>
          </a:p>
          <a:p>
            <a:endParaRPr lang="pt-BR" sz="2400" dirty="0"/>
          </a:p>
          <a:p>
            <a:r>
              <a:rPr lang="pt-BR" sz="2400" dirty="0"/>
              <a:t> - NIAM/ORM (técnica europeia da década de 70)</a:t>
            </a:r>
          </a:p>
          <a:p>
            <a:endParaRPr lang="pt-BR" sz="2400" dirty="0"/>
          </a:p>
          <a:p>
            <a:r>
              <a:rPr lang="pt-BR" sz="2400" dirty="0"/>
              <a:t> - UML (técnica para modelos orientados a objeto)</a:t>
            </a:r>
          </a:p>
        </p:txBody>
      </p:sp>
    </p:spTree>
    <p:extLst>
      <p:ext uri="{BB962C8B-B14F-4D97-AF65-F5344CB8AC3E}">
        <p14:creationId xmlns:p14="http://schemas.microsoft.com/office/powerpoint/2010/main" val="243113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3974945-51E0-A548-AFE8-8FC8DA4617F5}"/>
              </a:ext>
            </a:extLst>
          </p:cNvPr>
          <p:cNvSpPr/>
          <p:nvPr/>
        </p:nvSpPr>
        <p:spPr>
          <a:xfrm>
            <a:off x="702438" y="304258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b="1" dirty="0">
                <a:latin typeface="Helvetica" pitchFamily="2" charset="0"/>
              </a:rPr>
              <a:t>Conceitos Centrais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Helvetica" pitchFamily="2" charset="0"/>
              </a:rPr>
              <a:t>Entidade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Helvetica" pitchFamily="2" charset="0"/>
              </a:rPr>
              <a:t>Relacionamento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Helvetica" pitchFamily="2" charset="0"/>
              </a:rPr>
              <a:t>Atributo</a:t>
            </a:r>
          </a:p>
          <a:p>
            <a:endParaRPr lang="pt-BR" sz="2400" dirty="0">
              <a:latin typeface="Helvetica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7780E34-5B3A-E64A-9036-E3B821F515B7}"/>
              </a:ext>
            </a:extLst>
          </p:cNvPr>
          <p:cNvSpPr/>
          <p:nvPr/>
        </p:nvSpPr>
        <p:spPr>
          <a:xfrm>
            <a:off x="2722648" y="0"/>
            <a:ext cx="5697394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3200" b="1" kern="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 Entidade Relacionamento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83F769-CE35-AC44-958F-518328F47C98}"/>
              </a:ext>
            </a:extLst>
          </p:cNvPr>
          <p:cNvSpPr txBox="1"/>
          <p:nvPr/>
        </p:nvSpPr>
        <p:spPr>
          <a:xfrm>
            <a:off x="702438" y="937795"/>
            <a:ext cx="61863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2"/>
                </a:solidFill>
              </a:rPr>
              <a:t>- E</a:t>
            </a:r>
            <a:r>
              <a:rPr lang="pt-BR" sz="2800" dirty="0"/>
              <a:t>ntidade </a:t>
            </a:r>
            <a:r>
              <a:rPr lang="pt-BR" sz="2800" b="1" dirty="0">
                <a:solidFill>
                  <a:schemeClr val="bg2"/>
                </a:solidFill>
              </a:rPr>
              <a:t>R</a:t>
            </a:r>
            <a:r>
              <a:rPr lang="pt-BR" sz="2800" dirty="0"/>
              <a:t>elacionamento</a:t>
            </a:r>
          </a:p>
          <a:p>
            <a:r>
              <a:rPr lang="pt-BR" sz="2800" b="1" dirty="0">
                <a:solidFill>
                  <a:schemeClr val="bg2"/>
                </a:solidFill>
              </a:rPr>
              <a:t>- M</a:t>
            </a:r>
            <a:r>
              <a:rPr lang="pt-BR" sz="2800" dirty="0"/>
              <a:t>odelo </a:t>
            </a:r>
            <a:r>
              <a:rPr lang="pt-BR" sz="2800" b="1" dirty="0">
                <a:solidFill>
                  <a:schemeClr val="bg2"/>
                </a:solidFill>
              </a:rPr>
              <a:t>E</a:t>
            </a:r>
            <a:r>
              <a:rPr lang="pt-BR" sz="2800" dirty="0"/>
              <a:t>ntidade </a:t>
            </a:r>
            <a:r>
              <a:rPr lang="pt-BR" sz="2800" b="1" dirty="0">
                <a:solidFill>
                  <a:schemeClr val="bg2"/>
                </a:solidFill>
              </a:rPr>
              <a:t>R</a:t>
            </a:r>
            <a:r>
              <a:rPr lang="pt-BR" sz="2800" dirty="0"/>
              <a:t>elacionamento</a:t>
            </a:r>
          </a:p>
          <a:p>
            <a:r>
              <a:rPr lang="pt-BR" sz="2800" b="1" dirty="0">
                <a:solidFill>
                  <a:schemeClr val="bg2"/>
                </a:solidFill>
              </a:rPr>
              <a:t>- D</a:t>
            </a:r>
            <a:r>
              <a:rPr lang="pt-BR" sz="2800" dirty="0"/>
              <a:t>iagrama </a:t>
            </a:r>
            <a:r>
              <a:rPr lang="pt-BR" sz="2800" b="1" dirty="0">
                <a:solidFill>
                  <a:schemeClr val="bg2"/>
                </a:solidFill>
              </a:rPr>
              <a:t>E</a:t>
            </a:r>
            <a:r>
              <a:rPr lang="pt-BR" sz="2800" dirty="0"/>
              <a:t>ntidade </a:t>
            </a:r>
            <a:r>
              <a:rPr lang="pt-BR" sz="2800" b="1" dirty="0">
                <a:solidFill>
                  <a:schemeClr val="bg2"/>
                </a:solidFill>
              </a:rPr>
              <a:t>R</a:t>
            </a:r>
            <a:r>
              <a:rPr lang="pt-BR" sz="2800" dirty="0"/>
              <a:t>elacionamento</a:t>
            </a:r>
          </a:p>
        </p:txBody>
      </p:sp>
    </p:spTree>
    <p:extLst>
      <p:ext uri="{BB962C8B-B14F-4D97-AF65-F5344CB8AC3E}">
        <p14:creationId xmlns:p14="http://schemas.microsoft.com/office/powerpoint/2010/main" val="30521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Entidade!">
            <a:extLst>
              <a:ext uri="{FF2B5EF4-FFF2-40B4-BE49-F238E27FC236}">
                <a16:creationId xmlns:a16="http://schemas.microsoft.com/office/drawing/2014/main" id="{EC071D42-7AB7-CE42-8E77-E1485F4F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" y="766721"/>
            <a:ext cx="32512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voke Pomba Gira - You will need the following: - Wattpad">
            <a:extLst>
              <a:ext uri="{FF2B5EF4-FFF2-40B4-BE49-F238E27FC236}">
                <a16:creationId xmlns:a16="http://schemas.microsoft.com/office/drawing/2014/main" id="{A7059F49-3823-0944-BB88-1D886550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15" y="2677500"/>
            <a:ext cx="2093431" cy="32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nca rua - Pesquisa Google | Tranca ruas das almas, Exu, Laroye exu">
            <a:extLst>
              <a:ext uri="{FF2B5EF4-FFF2-40B4-BE49-F238E27FC236}">
                <a16:creationId xmlns:a16="http://schemas.microsoft.com/office/drawing/2014/main" id="{201C092C-6ED7-4143-AFFE-05B1E3F8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54" y="3017894"/>
            <a:ext cx="1987634" cy="313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o saber se sou médium? - Visão Espírita - YouTube">
            <a:extLst>
              <a:ext uri="{FF2B5EF4-FFF2-40B4-BE49-F238E27FC236}">
                <a16:creationId xmlns:a16="http://schemas.microsoft.com/office/drawing/2014/main" id="{A8A0CB67-4EF8-A347-96B9-F0F372A1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83" y="766721"/>
            <a:ext cx="2819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Fechar">
            <a:extLst>
              <a:ext uri="{FF2B5EF4-FFF2-40B4-BE49-F238E27FC236}">
                <a16:creationId xmlns:a16="http://schemas.microsoft.com/office/drawing/2014/main" id="{8A729BB1-71AE-9E44-A2F9-3AA0FB8B6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250" y="306527"/>
            <a:ext cx="3034937" cy="3034937"/>
          </a:xfrm>
          <a:prstGeom prst="rect">
            <a:avLst/>
          </a:prstGeom>
        </p:spPr>
      </p:pic>
      <p:pic>
        <p:nvPicPr>
          <p:cNvPr id="13" name="Gráfico 12" descr="Fechar">
            <a:extLst>
              <a:ext uri="{FF2B5EF4-FFF2-40B4-BE49-F238E27FC236}">
                <a16:creationId xmlns:a16="http://schemas.microsoft.com/office/drawing/2014/main" id="{AEDBF8BF-6FA6-F142-A719-36942BC36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0878" y="306526"/>
            <a:ext cx="3034937" cy="3034937"/>
          </a:xfrm>
          <a:prstGeom prst="rect">
            <a:avLst/>
          </a:prstGeom>
        </p:spPr>
      </p:pic>
      <p:pic>
        <p:nvPicPr>
          <p:cNvPr id="14" name="Gráfico 13" descr="Fechar">
            <a:extLst>
              <a:ext uri="{FF2B5EF4-FFF2-40B4-BE49-F238E27FC236}">
                <a16:creationId xmlns:a16="http://schemas.microsoft.com/office/drawing/2014/main" id="{0CB4DAAF-C1C4-774B-99E3-4E34BCB1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2169" y="3065605"/>
            <a:ext cx="3034937" cy="3034937"/>
          </a:xfrm>
          <a:prstGeom prst="rect">
            <a:avLst/>
          </a:prstGeom>
        </p:spPr>
      </p:pic>
      <p:pic>
        <p:nvPicPr>
          <p:cNvPr id="15" name="Gráfico 14" descr="Fechar">
            <a:extLst>
              <a:ext uri="{FF2B5EF4-FFF2-40B4-BE49-F238E27FC236}">
                <a16:creationId xmlns:a16="http://schemas.microsoft.com/office/drawing/2014/main" id="{7CF03649-A5A3-9846-85BB-02E69BC8B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1961" y="2677500"/>
            <a:ext cx="3034937" cy="303493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93D8547-9BD3-7E41-AFCC-66FC0BC3C17A}"/>
              </a:ext>
            </a:extLst>
          </p:cNvPr>
          <p:cNvSpPr/>
          <p:nvPr/>
        </p:nvSpPr>
        <p:spPr>
          <a:xfrm>
            <a:off x="4735677" y="0"/>
            <a:ext cx="1692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Entidade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735677" y="0"/>
            <a:ext cx="1692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Entidade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32191" y="696098"/>
            <a:ext cx="10880451" cy="3647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entidade representa, no modelo conceitual, um conjunto de objetos da realidade modelada. Como o objetivo de um modelo ER é modelar de forma abstrata um BD, interessam-nos somente os objetos sobre os quais deseja- se manter informações.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São os objetos de significância sobre os quais as informações necessitam ser mantidas.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Pode representar objetos: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concretos (Pessoa, carro,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)]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abstratos ( endereço, turma,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Representação gráfica: Retângulo.</a:t>
            </a:r>
          </a:p>
        </p:txBody>
      </p:sp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B81F684B-6C41-4CD6-A1F6-EAA0FF0F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856" y="4707430"/>
            <a:ext cx="7010640" cy="11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2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84D939D-3805-2A43-86DD-831C13663B80}"/>
              </a:ext>
            </a:extLst>
          </p:cNvPr>
          <p:cNvSpPr/>
          <p:nvPr/>
        </p:nvSpPr>
        <p:spPr>
          <a:xfrm>
            <a:off x="505792" y="7720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Helvetica" pitchFamily="2" charset="0"/>
              </a:rPr>
              <a:t>Para referir um objeto particular fala-se em:</a:t>
            </a:r>
          </a:p>
          <a:p>
            <a:r>
              <a:rPr lang="pt-BR" dirty="0">
                <a:solidFill>
                  <a:srgbClr val="000000"/>
                </a:solidFill>
                <a:latin typeface="Helvetica" pitchFamily="2" charset="0"/>
              </a:rPr>
              <a:t>– 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instância </a:t>
            </a:r>
            <a:r>
              <a:rPr lang="pt-BR" dirty="0">
                <a:solidFill>
                  <a:srgbClr val="000000"/>
                </a:solidFill>
                <a:latin typeface="Helvetica" pitchFamily="2" charset="0"/>
              </a:rPr>
              <a:t>ou</a:t>
            </a:r>
            <a:endParaRPr lang="pt-BR" dirty="0">
              <a:solidFill>
                <a:srgbClr val="558FD6"/>
              </a:solidFill>
              <a:latin typeface="Helvetica" pitchFamily="2" charset="0"/>
            </a:endParaRPr>
          </a:p>
          <a:p>
            <a:r>
              <a:rPr lang="pt-BR" dirty="0">
                <a:latin typeface="Helvetica" pitchFamily="2" charset="0"/>
              </a:rPr>
              <a:t>– </a:t>
            </a:r>
            <a:r>
              <a:rPr lang="pt-BR" dirty="0">
                <a:solidFill>
                  <a:srgbClr val="558FD6"/>
                </a:solidFill>
                <a:latin typeface="Helvetica" pitchFamily="2" charset="0"/>
              </a:rPr>
              <a:t>ocorrência </a:t>
            </a:r>
            <a:r>
              <a:rPr lang="pt-BR" dirty="0">
                <a:latin typeface="Helvetica" pitchFamily="2" charset="0"/>
              </a:rPr>
              <a:t>de entidade.</a:t>
            </a:r>
            <a:endParaRPr lang="pt-BR" dirty="0">
              <a:effectLst/>
              <a:latin typeface="Helvetica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C1172D-EF0B-D04D-B2B8-B47C1141D6A8}"/>
              </a:ext>
            </a:extLst>
          </p:cNvPr>
          <p:cNvSpPr/>
          <p:nvPr/>
        </p:nvSpPr>
        <p:spPr>
          <a:xfrm>
            <a:off x="4735677" y="0"/>
            <a:ext cx="1692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Entidade</a:t>
            </a:r>
            <a:endParaRPr lang="pt-B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Imagem 11" descr="Texto&#10;&#10;Descrição gerada automaticamente com confiança média">
            <a:extLst>
              <a:ext uri="{FF2B5EF4-FFF2-40B4-BE49-F238E27FC236}">
                <a16:creationId xmlns:a16="http://schemas.microsoft.com/office/drawing/2014/main" id="{32BEA0BC-06AC-4A95-94D4-637442E9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16" y="2331720"/>
            <a:ext cx="9827539" cy="26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5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6">
      <a:dk1>
        <a:srgbClr val="19232F"/>
      </a:dk1>
      <a:lt1>
        <a:srgbClr val="FFFFFF"/>
      </a:lt1>
      <a:dk2>
        <a:srgbClr val="00B0EB"/>
      </a:dk2>
      <a:lt2>
        <a:srgbClr val="FF733B"/>
      </a:lt2>
      <a:accent1>
        <a:srgbClr val="FF2F5F"/>
      </a:accent1>
      <a:accent2>
        <a:srgbClr val="FF9E2C"/>
      </a:accent2>
      <a:accent3>
        <a:srgbClr val="00A08C"/>
      </a:accent3>
      <a:accent4>
        <a:srgbClr val="75B744"/>
      </a:accent4>
      <a:accent5>
        <a:srgbClr val="0068DA"/>
      </a:accent5>
      <a:accent6>
        <a:srgbClr val="803B8D"/>
      </a:accent6>
      <a:hlink>
        <a:srgbClr val="1A232F"/>
      </a:hlink>
      <a:folHlink>
        <a:srgbClr val="0B0E1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1983073_TF78075468.potx" id="{7478FE7F-BAEC-4039-924E-7F43FE244A9E}" vid="{133ECE3C-7D51-4E94-8C21-FED577DE444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70C3894-97D7-4C32-8B55-42EC768D23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6F7287-AFAA-4567-AA1D-74B1CE9B7BF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6dc4bcd6-49db-4c07-9060-8acfc67cef9f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1011</Words>
  <Application>Microsoft Office PowerPoint</Application>
  <PresentationFormat>Widescreen</PresentationFormat>
  <Paragraphs>160</Paragraphs>
  <Slides>38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Menlo</vt:lpstr>
      <vt:lpstr>Symbol</vt:lpstr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2020-02-04T02:33:14Z</dcterms:created>
  <dcterms:modified xsi:type="dcterms:W3CDTF">2021-02-19T03:10:09Z</dcterms:modified>
  <cp:category/>
</cp:coreProperties>
</file>